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12192000"/>
  <p:embeddedFontLst>
    <p:embeddedFont>
      <p:font typeface="MiSans" panose="020B0604020202020204" charset="-122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704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arshal-horse-plagarism-detection-using-nlp-app-tffzgg.streamlit.app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b0.jpg"/>
          <p:cNvPicPr>
            <a:picLocks noChangeAspect="1"/>
          </p:cNvPicPr>
          <p:nvPr/>
        </p:nvPicPr>
        <p:blipFill>
          <a:blip r:embed="rId3"/>
          <a:srcRect l="2846" t="2254" r="3013" b="8961"/>
          <a:stretch/>
        </p:blipFill>
        <p:spPr>
          <a:xfrm rot="21600000">
            <a:off x="-2159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0585" y="1882140"/>
            <a:ext cx="7750810" cy="21228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Plagiarism Scan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3529965" y="4424045"/>
            <a:ext cx="2179320" cy="502920"/>
          </a:xfrm>
          <a:prstGeom prst="roundRect">
            <a:avLst>
              <a:gd name="adj" fmla="val 50000"/>
            </a:avLst>
          </a:prstGeom>
          <a:solidFill>
            <a:srgbClr val="015DBB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3529965" y="4424045"/>
            <a:ext cx="217932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495040" y="4476115"/>
            <a:ext cx="2249805" cy="19082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Presented by:</a:t>
            </a:r>
          </a:p>
          <a:p>
            <a:pPr algn="ctr">
              <a:lnSpc>
                <a:spcPct val="100000"/>
              </a:lnSpc>
            </a:pPr>
            <a:endParaRPr lang="en-US" sz="2000" b="1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ctr">
              <a:lnSpc>
                <a:spcPct val="100000"/>
              </a:lnSpc>
            </a:pPr>
            <a:r>
              <a:rPr lang="en-US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Harshal Borse 2201089</a:t>
            </a:r>
          </a:p>
          <a:p>
            <a:pPr algn="ctr">
              <a:lnSpc>
                <a:spcPct val="100000"/>
              </a:lnSpc>
            </a:pPr>
            <a:r>
              <a:rPr lang="en-US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Manya Mittal </a:t>
            </a:r>
          </a:p>
          <a:p>
            <a:pPr algn="ctr">
              <a:lnSpc>
                <a:spcPct val="100000"/>
              </a:lnSpc>
            </a:pPr>
            <a:r>
              <a:rPr lang="en-US" sz="2000" b="1" dirty="0">
                <a:latin typeface="MiSans" pitchFamily="34" charset="0"/>
                <a:ea typeface="MiSans" pitchFamily="34" charset="-122"/>
                <a:cs typeface="MiSans" pitchFamily="34" charset="-120"/>
              </a:rPr>
              <a:t>2201122</a:t>
            </a:r>
            <a:endParaRPr lang="en-US" sz="2800" b="1" dirty="0"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185535" y="4424045"/>
            <a:ext cx="2179320" cy="502920"/>
          </a:xfrm>
          <a:prstGeom prst="roundRect">
            <a:avLst>
              <a:gd name="adj" fmla="val 50000"/>
            </a:avLst>
          </a:prstGeom>
          <a:solidFill>
            <a:srgbClr val="015DBB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6185535" y="4424045"/>
            <a:ext cx="217932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150610" y="4476115"/>
            <a:ext cx="224980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chemeClr val="bg1"/>
                </a:solidFill>
              </a:rPr>
              <a:t>Date : 11/11/2025</a:t>
            </a:r>
          </a:p>
        </p:txBody>
      </p:sp>
      <p:sp>
        <p:nvSpPr>
          <p:cNvPr id="10" name="Shape 7"/>
          <p:cNvSpPr/>
          <p:nvPr/>
        </p:nvSpPr>
        <p:spPr>
          <a:xfrm>
            <a:off x="893745" y="472817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015DBB"/>
          </a:solidFill>
          <a:ln/>
        </p:spPr>
      </p:sp>
      <p:sp>
        <p:nvSpPr>
          <p:cNvPr id="11" name="Text 8"/>
          <p:cNvSpPr/>
          <p:nvPr/>
        </p:nvSpPr>
        <p:spPr>
          <a:xfrm>
            <a:off x="893745" y="472817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0230150" y="156968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015DBB"/>
          </a:solidFill>
          <a:ln/>
        </p:spPr>
      </p:sp>
      <p:sp>
        <p:nvSpPr>
          <p:cNvPr id="13" name="Text 10"/>
          <p:cNvSpPr/>
          <p:nvPr/>
        </p:nvSpPr>
        <p:spPr>
          <a:xfrm>
            <a:off x="10230150" y="1569684"/>
            <a:ext cx="1141923" cy="7232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1" descr="https://kimi-img.moonshot.cn/pub/slides/slides_tmpl/image/25-08-27-20:05:31-d2nf92p8bjvh7rlj0b5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835" y="4125595"/>
            <a:ext cx="6468110" cy="298450"/>
          </a:xfrm>
          <a:prstGeom prst="rect">
            <a:avLst/>
          </a:prstGeom>
        </p:spPr>
      </p:pic>
      <p:pic>
        <p:nvPicPr>
          <p:cNvPr id="15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>
            <a:alphaModFix amt="25000"/>
          </a:blip>
          <a:srcRect t="22162"/>
          <a:stretch/>
        </p:blipFill>
        <p:spPr>
          <a:xfrm>
            <a:off x="777875" y="2787650"/>
            <a:ext cx="2311400" cy="18002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6A1727-D385-DDBA-A58E-C5123DDC3203}"/>
              </a:ext>
            </a:extLst>
          </p:cNvPr>
          <p:cNvSpPr txBox="1"/>
          <p:nvPr/>
        </p:nvSpPr>
        <p:spPr>
          <a:xfrm>
            <a:off x="8882743" y="5598367"/>
            <a:ext cx="310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Prof: Dr. Kuntal Dey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09081" y="2054542"/>
            <a:ext cx="949961" cy="3228975"/>
          </a:xfrm>
          <a:prstGeom prst="rect">
            <a:avLst/>
          </a:prstGeom>
          <a:solidFill>
            <a:srgbClr val="015DBB"/>
          </a:solidFill>
          <a:ln/>
        </p:spPr>
      </p:sp>
      <p:sp>
        <p:nvSpPr>
          <p:cNvPr id="3" name="Text 1"/>
          <p:cNvSpPr/>
          <p:nvPr/>
        </p:nvSpPr>
        <p:spPr>
          <a:xfrm>
            <a:off x="5209081" y="2054542"/>
            <a:ext cx="949961" cy="3228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5:38-d2nf94h8bjvh7rlj0beg.jpeg"/>
          <p:cNvPicPr>
            <a:picLocks noChangeAspect="1"/>
          </p:cNvPicPr>
          <p:nvPr/>
        </p:nvPicPr>
        <p:blipFill>
          <a:blip r:embed="rId3"/>
          <a:srcRect l="11222" r="11222"/>
          <a:stretch/>
        </p:blipFill>
        <p:spPr>
          <a:xfrm>
            <a:off x="815368" y="1831975"/>
            <a:ext cx="5059680" cy="36696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5630" y="487045"/>
            <a:ext cx="9354820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Dashboard &amp; Roadmap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08-27-20:05:33-d2nf9398bjvh7rlj0bb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" y="487045"/>
            <a:ext cx="579755" cy="652145"/>
          </a:xfrm>
          <a:prstGeom prst="rect">
            <a:avLst/>
          </a:prstGeom>
        </p:spPr>
      </p:pic>
      <p:pic>
        <p:nvPicPr>
          <p:cNvPr id="7" name="Image 2" descr="https://kimi-img.moonshot.cn/pub/slides/slides_tmpl/image/25-08-27-20:05:38-d2nf94h8bjvh7rlj0bfg.png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6752590" y="1725930"/>
            <a:ext cx="30480" cy="61810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26300" y="1937385"/>
            <a:ext cx="3916680" cy="7386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Deployed link on </a:t>
            </a:r>
            <a:r>
              <a:rPr lang="en-US" sz="1400" b="1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streamlit</a:t>
            </a:r>
            <a:r>
              <a:rPr lang="en-US" sz="1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:</a:t>
            </a:r>
          </a:p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  <a:hlinkClick r:id="rId6"/>
              </a:rPr>
              <a:t>https://barshal-horse-plagarism-detection-using-nlp-app-tffzgg.streamlit.app/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7226300" y="2985135"/>
            <a:ext cx="3916680" cy="26092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two-panel UI allows for easy file uploads and threshold settings, displaying top pairs, score histograms, per-document averages, and searchable tables. Future enhancements include PDF and DOCX parsers, web-source checks, and sentence-level heat-maps to further expand the tool's capabilities.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3-d2nf9398bjvh7rlj0bb0.jpg"/>
          <p:cNvPicPr>
            <a:picLocks noChangeAspect="1"/>
          </p:cNvPicPr>
          <p:nvPr/>
        </p:nvPicPr>
        <p:blipFill>
          <a:blip r:embed="rId3"/>
          <a:srcRect l="6625" t="8858" r="11055" b="15857"/>
          <a:stretch/>
        </p:blipFill>
        <p:spPr>
          <a:xfrm rot="21600000">
            <a:off x="-2159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410" y="2516505"/>
            <a:ext cx="7026275" cy="15322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8800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5:31-d2nf92p8bjvh7rlj0b5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90" y="1730375"/>
            <a:ext cx="6468110" cy="298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3600" y="4641850"/>
            <a:ext cx="217932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828675" y="4693920"/>
            <a:ext cx="224980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endParaRPr lang="en-US" sz="2000" b="1" dirty="0"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9" name="Text 5"/>
          <p:cNvSpPr/>
          <p:nvPr/>
        </p:nvSpPr>
        <p:spPr>
          <a:xfrm>
            <a:off x="3519170" y="4641850"/>
            <a:ext cx="217932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484245" y="4693920"/>
            <a:ext cx="2249805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11/11/2025</a:t>
            </a:r>
            <a:endParaRPr lang="en-US" sz="1600" dirty="0"/>
          </a:p>
        </p:txBody>
      </p:sp>
      <p:pic>
        <p:nvPicPr>
          <p:cNvPr id="11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/>
          <a:srcRect t="22162"/>
          <a:stretch/>
        </p:blipFill>
        <p:spPr>
          <a:xfrm>
            <a:off x="7364095" y="1974850"/>
            <a:ext cx="4268470" cy="33235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7540"/>
            <a:ext cx="12192635" cy="368046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5:32-d2nf9318bjvh7rlj0b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655" y="2620645"/>
            <a:ext cx="2401570" cy="32188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5:32-d2nf9318bjvh7rlj0b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305" y="2620645"/>
            <a:ext cx="2401570" cy="321881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20:05:32-d2nf9318bjvh7rlj0b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955" y="2620645"/>
            <a:ext cx="2401570" cy="321881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20:05:32-d2nf9318bjvh7rlj0b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05" y="2620645"/>
            <a:ext cx="2401570" cy="3218815"/>
          </a:xfrm>
          <a:prstGeom prst="rect">
            <a:avLst/>
          </a:prstGeom>
        </p:spPr>
      </p:pic>
      <p:sp>
        <p:nvSpPr>
          <p:cNvPr id="7" name="Shape 0"/>
          <p:cNvSpPr/>
          <p:nvPr/>
        </p:nvSpPr>
        <p:spPr>
          <a:xfrm>
            <a:off x="1943735" y="5154930"/>
            <a:ext cx="608965" cy="0"/>
          </a:xfrm>
          <a:prstGeom prst="line">
            <a:avLst/>
          </a:prstGeom>
          <a:noFill/>
          <a:ln w="41275">
            <a:solidFill>
              <a:srgbClr val="015DBB"/>
            </a:solidFill>
            <a:prstDash val="solid"/>
            <a:headEnd type="none"/>
            <a:tailEnd type="none"/>
          </a:ln>
        </p:spPr>
      </p:sp>
      <p:sp>
        <p:nvSpPr>
          <p:cNvPr id="8" name="Shape 1"/>
          <p:cNvSpPr/>
          <p:nvPr/>
        </p:nvSpPr>
        <p:spPr>
          <a:xfrm>
            <a:off x="1919605" y="3087370"/>
            <a:ext cx="656590" cy="656590"/>
          </a:xfrm>
          <a:prstGeom prst="ellipse">
            <a:avLst/>
          </a:prstGeom>
          <a:solidFill>
            <a:srgbClr val="015DBB"/>
          </a:solidFill>
          <a:ln/>
        </p:spPr>
      </p:sp>
      <p:sp>
        <p:nvSpPr>
          <p:cNvPr id="9" name="Text 2"/>
          <p:cNvSpPr/>
          <p:nvPr/>
        </p:nvSpPr>
        <p:spPr>
          <a:xfrm>
            <a:off x="1919605" y="3087370"/>
            <a:ext cx="656590" cy="656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3"/>
          <p:cNvSpPr/>
          <p:nvPr/>
        </p:nvSpPr>
        <p:spPr>
          <a:xfrm>
            <a:off x="4481830" y="5154930"/>
            <a:ext cx="608965" cy="0"/>
          </a:xfrm>
          <a:prstGeom prst="line">
            <a:avLst/>
          </a:prstGeom>
          <a:noFill/>
          <a:ln w="41275">
            <a:solidFill>
              <a:srgbClr val="015DBB"/>
            </a:solidFill>
            <a:prstDash val="solid"/>
            <a:headEnd type="none"/>
            <a:tailEnd type="none"/>
          </a:ln>
        </p:spPr>
      </p:sp>
      <p:sp>
        <p:nvSpPr>
          <p:cNvPr id="11" name="Shape 4"/>
          <p:cNvSpPr/>
          <p:nvPr/>
        </p:nvSpPr>
        <p:spPr>
          <a:xfrm>
            <a:off x="4457700" y="3087370"/>
            <a:ext cx="656590" cy="656590"/>
          </a:xfrm>
          <a:prstGeom prst="ellipse">
            <a:avLst/>
          </a:prstGeom>
          <a:solidFill>
            <a:srgbClr val="015DBB"/>
          </a:solidFill>
          <a:ln/>
        </p:spPr>
      </p:sp>
      <p:sp>
        <p:nvSpPr>
          <p:cNvPr id="12" name="Text 5"/>
          <p:cNvSpPr/>
          <p:nvPr/>
        </p:nvSpPr>
        <p:spPr>
          <a:xfrm>
            <a:off x="4457700" y="3087370"/>
            <a:ext cx="656590" cy="656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6"/>
          <p:cNvSpPr/>
          <p:nvPr/>
        </p:nvSpPr>
        <p:spPr>
          <a:xfrm>
            <a:off x="7019925" y="5154930"/>
            <a:ext cx="608965" cy="0"/>
          </a:xfrm>
          <a:prstGeom prst="line">
            <a:avLst/>
          </a:prstGeom>
          <a:noFill/>
          <a:ln w="41275">
            <a:solidFill>
              <a:srgbClr val="015DBB"/>
            </a:solidFill>
            <a:prstDash val="solid"/>
            <a:headEnd type="none"/>
            <a:tailEnd type="none"/>
          </a:ln>
        </p:spPr>
      </p:sp>
      <p:sp>
        <p:nvSpPr>
          <p:cNvPr id="14" name="Shape 7"/>
          <p:cNvSpPr/>
          <p:nvPr/>
        </p:nvSpPr>
        <p:spPr>
          <a:xfrm>
            <a:off x="6995795" y="3087370"/>
            <a:ext cx="656590" cy="656590"/>
          </a:xfrm>
          <a:prstGeom prst="ellipse">
            <a:avLst/>
          </a:prstGeom>
          <a:solidFill>
            <a:srgbClr val="015DBB"/>
          </a:solidFill>
          <a:ln/>
        </p:spPr>
      </p:sp>
      <p:sp>
        <p:nvSpPr>
          <p:cNvPr id="15" name="Text 8"/>
          <p:cNvSpPr/>
          <p:nvPr/>
        </p:nvSpPr>
        <p:spPr>
          <a:xfrm>
            <a:off x="6995795" y="3087370"/>
            <a:ext cx="656590" cy="656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9558020" y="5154930"/>
            <a:ext cx="608965" cy="0"/>
          </a:xfrm>
          <a:prstGeom prst="line">
            <a:avLst/>
          </a:prstGeom>
          <a:noFill/>
          <a:ln w="41275">
            <a:solidFill>
              <a:srgbClr val="015DBB"/>
            </a:solidFill>
            <a:prstDash val="solid"/>
            <a:headEnd type="none"/>
            <a:tailEnd type="none"/>
          </a:ln>
        </p:spPr>
      </p:sp>
      <p:sp>
        <p:nvSpPr>
          <p:cNvPr id="17" name="Shape 10"/>
          <p:cNvSpPr/>
          <p:nvPr/>
        </p:nvSpPr>
        <p:spPr>
          <a:xfrm>
            <a:off x="9533890" y="3087370"/>
            <a:ext cx="656590" cy="656590"/>
          </a:xfrm>
          <a:prstGeom prst="ellipse">
            <a:avLst/>
          </a:prstGeom>
          <a:solidFill>
            <a:srgbClr val="015DBB"/>
          </a:solidFill>
          <a:ln/>
        </p:spPr>
      </p:sp>
      <p:sp>
        <p:nvSpPr>
          <p:cNvPr id="18" name="Text 11"/>
          <p:cNvSpPr/>
          <p:nvPr/>
        </p:nvSpPr>
        <p:spPr>
          <a:xfrm>
            <a:off x="9533890" y="3087370"/>
            <a:ext cx="656590" cy="656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5" descr="https://kimi-img.moonshot.cn/pub/slides/slides_tmpl/image/25-08-27-20:05:32-d2nf9318bjvh7rlj0b7g.png"/>
          <p:cNvPicPr>
            <a:picLocks noChangeAspect="1"/>
          </p:cNvPicPr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>
            <a:off x="1669415" y="857885"/>
            <a:ext cx="1656080" cy="1332865"/>
          </a:xfrm>
          <a:prstGeom prst="rect">
            <a:avLst/>
          </a:prstGeom>
        </p:spPr>
      </p:pic>
      <p:pic>
        <p:nvPicPr>
          <p:cNvPr id="20" name="Image 6" descr="https://kimi-img.moonshot.cn/pub/slides/slides_tmpl/image/25-08-27-20:05:32-d2nf9318bjvh7rlj0b7g.png"/>
          <p:cNvPicPr>
            <a:picLocks noChangeAspect="1"/>
          </p:cNvPicPr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 flipH="1" flipV="1">
            <a:off x="8301355" y="873760"/>
            <a:ext cx="1656080" cy="1332865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3325495" y="1082675"/>
            <a:ext cx="5541010" cy="11080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2" name="Text 13"/>
          <p:cNvSpPr/>
          <p:nvPr/>
        </p:nvSpPr>
        <p:spPr>
          <a:xfrm>
            <a:off x="3325495" y="1082675"/>
            <a:ext cx="5541010" cy="110807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b"/>
          <a:lstStyle/>
          <a:p>
            <a:pPr>
              <a:lnSpc>
                <a:spcPct val="100000"/>
              </a:lnSpc>
            </a:pPr>
            <a:r>
              <a:rPr lang="en-US" sz="6600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23" name="Text 14"/>
          <p:cNvSpPr/>
          <p:nvPr/>
        </p:nvSpPr>
        <p:spPr>
          <a:xfrm>
            <a:off x="1907540" y="3177540"/>
            <a:ext cx="65087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4" name="Text 15"/>
          <p:cNvSpPr/>
          <p:nvPr/>
        </p:nvSpPr>
        <p:spPr>
          <a:xfrm>
            <a:off x="1038860" y="4041140"/>
            <a:ext cx="2418715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&amp; Solution</a:t>
            </a:r>
            <a:endParaRPr lang="en-US" sz="1600" dirty="0"/>
          </a:p>
        </p:txBody>
      </p:sp>
      <p:sp>
        <p:nvSpPr>
          <p:cNvPr id="25" name="Text 16"/>
          <p:cNvSpPr/>
          <p:nvPr/>
        </p:nvSpPr>
        <p:spPr>
          <a:xfrm>
            <a:off x="4445635" y="3177540"/>
            <a:ext cx="65087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6" name="Text 17"/>
          <p:cNvSpPr/>
          <p:nvPr/>
        </p:nvSpPr>
        <p:spPr>
          <a:xfrm>
            <a:off x="3576955" y="4041140"/>
            <a:ext cx="2418715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Engine</a:t>
            </a:r>
            <a:endParaRPr lang="en-US" sz="1600" dirty="0"/>
          </a:p>
        </p:txBody>
      </p:sp>
      <p:sp>
        <p:nvSpPr>
          <p:cNvPr id="27" name="Text 18"/>
          <p:cNvSpPr/>
          <p:nvPr/>
        </p:nvSpPr>
        <p:spPr>
          <a:xfrm>
            <a:off x="6983730" y="3177540"/>
            <a:ext cx="65087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19"/>
          <p:cNvSpPr/>
          <p:nvPr/>
        </p:nvSpPr>
        <p:spPr>
          <a:xfrm>
            <a:off x="6115050" y="4041140"/>
            <a:ext cx="2418715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Proof</a:t>
            </a:r>
            <a:endParaRPr lang="en-US" sz="1600" dirty="0"/>
          </a:p>
        </p:txBody>
      </p:sp>
      <p:sp>
        <p:nvSpPr>
          <p:cNvPr id="29" name="Text 20"/>
          <p:cNvSpPr/>
          <p:nvPr/>
        </p:nvSpPr>
        <p:spPr>
          <a:xfrm>
            <a:off x="9521825" y="3177540"/>
            <a:ext cx="65087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0" name="Text 21"/>
          <p:cNvSpPr/>
          <p:nvPr/>
        </p:nvSpPr>
        <p:spPr>
          <a:xfrm>
            <a:off x="8653145" y="4041140"/>
            <a:ext cx="2418715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 &amp; Next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2060" y="3239770"/>
            <a:ext cx="10114915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&amp; Solution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8-27-20:05:31-d2nf92p8bjvh7rlj0b50.png"/>
          <p:cNvPicPr>
            <a:picLocks noChangeAspect="1"/>
          </p:cNvPicPr>
          <p:nvPr/>
        </p:nvPicPr>
        <p:blipFill>
          <a:blip r:embed="rId4"/>
          <a:srcRect t="1192" b="1192"/>
          <a:stretch/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/>
          <a:srcRect t="22162"/>
          <a:stretch/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>
            <a:alphaModFix amt="30000"/>
          </a:blip>
          <a:srcRect t="22162"/>
          <a:stretch/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55-d2nf98p8bjvh7rlj0bp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580" y="1719580"/>
            <a:ext cx="3224530" cy="44380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5:55-d2nf98p8bjvh7rlj0bp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340" y="1719580"/>
            <a:ext cx="3224530" cy="44380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5:55-d2nf98p8bjvh7rlj0bp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90" y="1719580"/>
            <a:ext cx="3224530" cy="443801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95630" y="525145"/>
            <a:ext cx="700468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Paraphrase Cheating Gap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8-27-20:05:33-d2nf9398bjvh7rlj0bb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" y="487045"/>
            <a:ext cx="579755" cy="65214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207135" y="2134235"/>
            <a:ext cx="263144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1207135" y="2945765"/>
            <a:ext cx="2631440" cy="29997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Educators struggle to detect paraphrased plagiarism, wasting valuable time on manual checks that traditional keyword-based tools fail to address effectively.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4896485" y="2134235"/>
            <a:ext cx="263144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Streamlit App Solution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4896485" y="2945765"/>
            <a:ext cx="2631440" cy="29997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Streamlit app offers a streamlined solution by allowing teachers to drag files, select from TF-IDF, LSI, or Sentence-BERT models, and instantly receive ranked similarity scores and downloadable CSV proof.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8585835" y="2134235"/>
            <a:ext cx="263144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Gains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8585835" y="2945765"/>
            <a:ext cx="2631440" cy="29997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tool transforms manual suspicion into data-driven decisions, eliminating the need for coding knowledge or additional hardware, making plagiarism detection accessible and efficient for all educators.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2060" y="3239770"/>
            <a:ext cx="10114915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Engine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8-27-20:05:31-d2nf92p8bjvh7rlj0b50.png"/>
          <p:cNvPicPr>
            <a:picLocks noChangeAspect="1"/>
          </p:cNvPicPr>
          <p:nvPr/>
        </p:nvPicPr>
        <p:blipFill>
          <a:blip r:embed="rId4"/>
          <a:srcRect t="1192" b="1192"/>
          <a:stretch/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/>
          <a:srcRect t="22162"/>
          <a:stretch/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>
            <a:alphaModFix amt="30000"/>
          </a:blip>
          <a:srcRect t="22162"/>
          <a:stretch/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8-d2nf94h8bjvh7rlj0bg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5" y="1530350"/>
            <a:ext cx="10719435" cy="47853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970780" y="3807460"/>
            <a:ext cx="6037580" cy="0"/>
          </a:xfrm>
          <a:prstGeom prst="line">
            <a:avLst/>
          </a:prstGeom>
          <a:noFill/>
          <a:ln w="12700">
            <a:solidFill>
              <a:srgbClr val="1E46EB"/>
            </a:solidFill>
            <a:prstDash val="dash"/>
            <a:headEnd type="none"/>
            <a:tailEnd type="none"/>
          </a:ln>
        </p:spPr>
      </p:sp>
      <p:pic>
        <p:nvPicPr>
          <p:cNvPr id="4" name="Image 1" descr="https://kimi-img.moonshot.cn/pub/slides/slides_tmpl/image/25-08-27-20:05:41-d2nf9598bjvh7rlj0bh0.jpeg"/>
          <p:cNvPicPr>
            <a:picLocks noChangeAspect="1"/>
          </p:cNvPicPr>
          <p:nvPr/>
        </p:nvPicPr>
        <p:blipFill>
          <a:blip r:embed="rId4"/>
          <a:srcRect l="31682" t="7916" r="21872" b="17343"/>
          <a:stretch/>
        </p:blipFill>
        <p:spPr>
          <a:xfrm>
            <a:off x="1231900" y="1927225"/>
            <a:ext cx="3500120" cy="37471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5630" y="487045"/>
            <a:ext cx="700468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Triple-Model Engine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8-27-20:05:33-d2nf9398bjvh7rlj0bb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" y="487045"/>
            <a:ext cx="579755" cy="65214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816475" y="1937385"/>
            <a:ext cx="621855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Capabilities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816475" y="2324735"/>
            <a:ext cx="629285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TF-IDF identifies verbatim overlap, LSI uncovers synonym matches through SVD topics, and Sentence-BERT captures deep semantic meaning, providing a comprehensive approach to detecting both direct and paraphrased plagiarism.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4890770" y="3990340"/>
            <a:ext cx="621855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User-Friendly Workflow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4890770" y="4377690"/>
            <a:ext cx="629285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Users can set similarity thresholds and receive ranked pairs of documents within seconds, enabling quick and effective classroom action or administrative review without the need for manual reading.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2060" y="3239770"/>
            <a:ext cx="10114915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Proof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8-27-20:05:31-d2nf92p8bjvh7rlj0b50.png"/>
          <p:cNvPicPr>
            <a:picLocks noChangeAspect="1"/>
          </p:cNvPicPr>
          <p:nvPr/>
        </p:nvPicPr>
        <p:blipFill>
          <a:blip r:embed="rId4"/>
          <a:srcRect t="1192" b="1192"/>
          <a:stretch/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/>
          <a:srcRect t="22162"/>
          <a:stretch/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>
            <a:alphaModFix amt="30000"/>
          </a:blip>
          <a:srcRect t="22162"/>
          <a:stretch/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6:08-d2nf9c18bjvh7rlj0bu0.jpeg"/>
          <p:cNvPicPr>
            <a:picLocks noChangeAspect="1"/>
          </p:cNvPicPr>
          <p:nvPr/>
        </p:nvPicPr>
        <p:blipFill>
          <a:blip r:embed="rId3"/>
          <a:srcRect l="587" r="587"/>
          <a:stretch/>
        </p:blipFill>
        <p:spPr>
          <a:xfrm>
            <a:off x="744220" y="1390015"/>
            <a:ext cx="3868420" cy="23272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55015" y="3847465"/>
            <a:ext cx="3869581" cy="2474595"/>
          </a:xfrm>
          <a:prstGeom prst="rect">
            <a:avLst/>
          </a:prstGeom>
          <a:solidFill>
            <a:srgbClr val="015DBB"/>
          </a:solidFill>
          <a:ln/>
        </p:spPr>
      </p:sp>
      <p:sp>
        <p:nvSpPr>
          <p:cNvPr id="4" name="Text 1"/>
          <p:cNvSpPr/>
          <p:nvPr/>
        </p:nvSpPr>
        <p:spPr>
          <a:xfrm>
            <a:off x="755015" y="3847465"/>
            <a:ext cx="3869581" cy="24745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95630" y="525145"/>
            <a:ext cx="700468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91% Paraphrase Catch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08-27-20:05:33-d2nf9398bjvh7rlj0bb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" y="487045"/>
            <a:ext cx="579755" cy="652145"/>
          </a:xfrm>
          <a:prstGeom prst="rect">
            <a:avLst/>
          </a:prstGeom>
        </p:spPr>
      </p:pic>
      <p:pic>
        <p:nvPicPr>
          <p:cNvPr id="7" name="Image 2" descr="https://kimi-img.moonshot.cn/pub/slides/slides_tmpl/image/25-08-27-20:05:57-d2nf9998bjvh7rlj0b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815" y="1390015"/>
            <a:ext cx="384175" cy="2984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5:57-d2nf9998bjvh7rlj0b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815" y="3085465"/>
            <a:ext cx="384175" cy="29845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5:57-d2nf9998bjvh7rlj0b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815" y="4780915"/>
            <a:ext cx="384175" cy="29845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5342890" y="1403985"/>
            <a:ext cx="60706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Setup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5342890" y="1777365"/>
            <a:ext cx="6487795" cy="953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controlled test using an original Mars-report and a heavily paraphrased version demonstrated the effectiveness of different models in detecting paraphrased content.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945583" y="4064635"/>
            <a:ext cx="3576818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Results Overview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945583" y="4563110"/>
            <a:ext cx="3576818" cy="15265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TF-IDF scored 52%, LSI reached 78%, and Sentence-BERT achieved 91%, highlighting the superior ability of contextual embeddings to expose reworded cheating compared to traditional methods.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5342890" y="3083560"/>
            <a:ext cx="60706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Educator Confidence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5342890" y="3456940"/>
            <a:ext cx="6228080" cy="953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results provide educators with the confidence to confront flagged submissions, backed by solid numerical evidence and transparent analysis.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5342890" y="4763135"/>
            <a:ext cx="60706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 on Education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5342890" y="5136515"/>
            <a:ext cx="6228080" cy="953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accurately identifying paraphrased content, educators can maintain academic integrity and focus on teaching rather than spending time on manual plagiarism detection.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5:32-d2nf9318bjvh7rlj0b8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2060" y="3239770"/>
            <a:ext cx="10114915" cy="8299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 &amp; Next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015DB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8-27-20:05:31-d2nf92p8bjvh7rlj0b50.png"/>
          <p:cNvPicPr>
            <a:picLocks noChangeAspect="1"/>
          </p:cNvPicPr>
          <p:nvPr/>
        </p:nvPicPr>
        <p:blipFill>
          <a:blip r:embed="rId4"/>
          <a:srcRect t="1192" b="1192"/>
          <a:stretch/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/>
          <a:srcRect t="22162"/>
          <a:stretch/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8-27-20:05:47-d2nf96p8bjvh7rlj0bjg.png"/>
          <p:cNvPicPr>
            <a:picLocks noChangeAspect="1"/>
          </p:cNvPicPr>
          <p:nvPr/>
        </p:nvPicPr>
        <p:blipFill>
          <a:blip r:embed="rId5">
            <a:alphaModFix amt="30000"/>
          </a:blip>
          <a:srcRect t="22162"/>
          <a:stretch/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398</Words>
  <Application>Microsoft Office PowerPoint</Application>
  <PresentationFormat>Widescreen</PresentationFormat>
  <Paragraphs>63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Plagiarism Scan</dc:title>
  <dc:subject>Smart Plagiarism Scan</dc:subject>
  <dc:creator>Kimi</dc:creator>
  <cp:lastModifiedBy>Viraj Bhardwaj</cp:lastModifiedBy>
  <cp:revision>2</cp:revision>
  <dcterms:created xsi:type="dcterms:W3CDTF">2025-11-08T16:27:34Z</dcterms:created>
  <dcterms:modified xsi:type="dcterms:W3CDTF">2025-11-08T16:52:39Z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{"Label":"Smart Plagiarism Scan","ContentProducer":"001191110108MACG2KBH8F10000","ProduceID":"","ReservedCode1":"","ContentPropagator":"001191110108MACG2KBH8F20000","PropagateID":"","ReservedCode2":""}</vt:lpwstr>
  </property>
</Properties>
</file>